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59" r:id="rId8"/>
    <p:sldId id="260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0F31-13A3-8F4A-AA7A-CE80D87A4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DF902-8EF6-1249-A12C-CAEC86240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B01D3-8B3A-F34D-A80F-8F5D46EF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DAE1B-6B77-A14C-9578-8F55BA26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23C16-BB60-4C41-A7CA-1A6F7E22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093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3F25-41BF-524D-9003-FBD3CCBE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785E6-692E-E247-A6E2-6C0C27B09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D2FD1-6EB5-1647-8D80-B7E6FED5F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F6B6F-79FF-B745-8DFC-A2612D82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8752C-CB25-0C40-99F4-3DE7564F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005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9221A-B41A-9A41-B3B2-46FB79257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4E26-BA47-0C48-BEFF-A49BCDD98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614B-785D-CD48-84C6-50086847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C3F72-E18F-794A-8A00-00BD27FB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D99C4-6DD8-0942-9A12-7824A228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029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47B8-90D7-B944-88CC-BA67CAD3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D362-0F71-704A-9B05-C74375FC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875EC-D540-4944-9A43-71C26321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9718A-7328-8646-91CC-285DE02F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40861-F258-0E42-8040-F363E7F9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019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B24F-E23C-9643-B293-E8D6AD5C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02089-DA10-D149-B52C-49B21C003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4B1B5-CD36-DF44-B18D-0EA33CA8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1E82D-82CE-9C46-AB34-9DCAA52B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256F-AFC8-3845-BC0D-C60A3123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3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6B1A-27BF-2F47-A2B2-3335B08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CD9B-C770-A241-9EF7-D0E530E78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94522-292E-AB46-B6A8-087078F33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4A59E-CC65-B445-8D39-E596C7412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5A33E-C7A8-E144-BFDC-E6A4FDFC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93739-157C-B547-86A0-3F56DDBA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068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40C1-B1F7-4F44-AA4D-B3E98F09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F6D74-0651-C246-9B59-801014476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0BC21-DEB2-7047-9770-D3665BE5E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400CF-F05C-5C4D-8DC4-CAE74FEB9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DD9B5-B3A5-5E44-B766-08EEB0371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686D2-0B15-DE4D-AE17-64E0B655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148B8-2086-C24C-99E4-42098996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8B855-AF72-2745-96D4-58776179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9898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7DE6-8131-4A43-A0F6-8CCCA22AD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1689F-03E0-AC44-88B4-CB2E5B85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2E5A4-E598-FC4B-9326-6ABCFB67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30CF2-92F1-E34B-974F-960BB81E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626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0160C-C02C-AD4A-A028-1D4352E4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9AF89-7966-114C-BC6F-F55D73FA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D067-E98D-AF4E-B16F-F2F1969B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590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278E-258B-9A4C-BC78-736C37FF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8D8D-7625-9C40-9CBD-613405CA1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8997D-9D1B-BF4C-93D2-A658A0905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05DFA-F727-FF4A-A0B2-802AD8C27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94D2F-5CBF-DC49-BAC8-2FA88A6C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4C255-2294-8D43-A20C-0CE83B69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587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B9D0-7E0F-0F4F-877D-DD4291D3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3C3A3-F767-7D44-8CAF-A3FCE61C4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6E6A4-FC57-DE46-B120-0CF664C91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D3777-3117-9741-87D2-C72A925D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24946-AFEF-E645-9D4F-AA77FA4B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619C1-86FC-4546-B308-02E86E62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011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0F350F-C68C-4E40-BB35-5C79D4D6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D8AB0-3AB6-ED4F-84C5-79494081E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E9F0E-94F5-E646-9265-5C0198AAB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CDDDC-7EAC-AC47-92A5-E085A37AF9AC}" type="datetimeFigureOut">
              <a:rPr lang="en-DE" smtClean="0"/>
              <a:t>18.07.22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75373-B0D6-2447-AB2E-0E952772D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97CF4-98FE-644B-B4D7-57A27896B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85A0E-551A-4D46-B494-E8BDC9F991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70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kaggle.com/datasets/harlfoxem/housesalespredic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datasets/BidecInnovations/stock-price-and-news-realted-to-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id321axn/gold-price-prediction-datase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4A0A8C-50FA-2049-B36F-C10B8AB5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45261"/>
            <a:ext cx="12192000" cy="4567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2167801" y="191680"/>
            <a:ext cx="768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From eSPA to entropically-sparsified Linear Regression (eLR) </a:t>
            </a:r>
          </a:p>
          <a:p>
            <a:pPr algn="ctr"/>
            <a:r>
              <a:rPr lang="en-DE" dirty="0"/>
              <a:t>and to Sparse Probabilistic Approximation for Regression Task Analysis (</a:t>
            </a:r>
            <a:r>
              <a:rPr lang="en-DE" b="1" dirty="0"/>
              <a:t>SPARTA</a:t>
            </a:r>
            <a:r>
              <a:rPr lang="en-DE" dirty="0"/>
              <a:t>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276DD9-449B-8946-89E7-6AD38C41ABA4}"/>
              </a:ext>
            </a:extLst>
          </p:cNvPr>
          <p:cNvSpPr/>
          <p:nvPr/>
        </p:nvSpPr>
        <p:spPr>
          <a:xfrm>
            <a:off x="489827" y="5934670"/>
            <a:ext cx="11038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DE" dirty="0"/>
              <a:t>Mathematical idea behind SPARTA: joint numerically-scalable (linear in T and K, loglinear in N) solution of feature X discretization (first term), entropic feature sparsification (second term) and regularized </a:t>
            </a:r>
            <a:r>
              <a:rPr lang="en-DE" b="1" dirty="0"/>
              <a:t>piecewise-linear</a:t>
            </a:r>
            <a:r>
              <a:rPr lang="en-DE" dirty="0"/>
              <a:t> regression problems (third and fourth terms)  </a:t>
            </a:r>
          </a:p>
        </p:txBody>
      </p:sp>
    </p:spTree>
    <p:extLst>
      <p:ext uri="{BB962C8B-B14F-4D97-AF65-F5344CB8AC3E}">
        <p14:creationId xmlns:p14="http://schemas.microsoft.com/office/powerpoint/2010/main" val="414479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672938" y="191680"/>
            <a:ext cx="1067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Application example 2: predicting interday absolut change of price of S&amp;P |S</a:t>
            </a:r>
            <a:r>
              <a:rPr lang="en-DE" baseline="-25000" dirty="0"/>
              <a:t>t</a:t>
            </a:r>
            <a:r>
              <a:rPr lang="en-DE" baseline="30000" dirty="0"/>
              <a:t>close</a:t>
            </a:r>
            <a:r>
              <a:rPr lang="en-DE" baseline="-25000" dirty="0"/>
              <a:t> </a:t>
            </a:r>
            <a:r>
              <a:rPr lang="en-DE" dirty="0"/>
              <a:t>–S</a:t>
            </a:r>
            <a:r>
              <a:rPr lang="en-DE" baseline="-25000" dirty="0"/>
              <a:t>t</a:t>
            </a:r>
            <a:r>
              <a:rPr lang="en-DE" baseline="30000" dirty="0"/>
              <a:t>open</a:t>
            </a:r>
            <a:r>
              <a:rPr lang="en-DE" dirty="0"/>
              <a:t>|. Data from Kaggle.com.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A097D-1199-9C43-A2F4-34EB31C3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244" y="1418897"/>
            <a:ext cx="6377069" cy="4782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B5CDA-967F-1F4A-B98A-E70DA8FF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96456" y="1527715"/>
            <a:ext cx="5981970" cy="44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5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672938" y="191680"/>
            <a:ext cx="1067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Application example 2: predicting interday absolut change of price of S&amp;P |S</a:t>
            </a:r>
            <a:r>
              <a:rPr lang="en-DE" baseline="-25000" dirty="0"/>
              <a:t>t</a:t>
            </a:r>
            <a:r>
              <a:rPr lang="en-DE" baseline="30000" dirty="0"/>
              <a:t>close</a:t>
            </a:r>
            <a:r>
              <a:rPr lang="en-DE" baseline="-25000" dirty="0"/>
              <a:t> </a:t>
            </a:r>
            <a:r>
              <a:rPr lang="en-DE" dirty="0"/>
              <a:t>–S</a:t>
            </a:r>
            <a:r>
              <a:rPr lang="en-DE" baseline="-25000" dirty="0"/>
              <a:t>t</a:t>
            </a:r>
            <a:r>
              <a:rPr lang="en-DE" baseline="30000" dirty="0"/>
              <a:t>open</a:t>
            </a:r>
            <a:r>
              <a:rPr lang="en-DE" dirty="0"/>
              <a:t>|. Data from Kaggle.com.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B9887-88EA-1242-915F-AA4CAE34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7862" y="1115010"/>
            <a:ext cx="7262684" cy="5447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F88D77-7B84-CD4D-846A-82D43530D113}"/>
              </a:ext>
            </a:extLst>
          </p:cNvPr>
          <p:cNvSpPr txBox="1"/>
          <p:nvPr/>
        </p:nvSpPr>
        <p:spPr>
          <a:xfrm rot="16200000">
            <a:off x="984483" y="3244334"/>
            <a:ext cx="311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Feature weight W</a:t>
            </a:r>
            <a:r>
              <a:rPr lang="en-DE" baseline="-25000" dirty="0"/>
              <a:t>i </a:t>
            </a:r>
            <a:r>
              <a:rPr lang="en-DE" dirty="0"/>
              <a:t>from SPARTA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11B205-AF7F-E742-B50F-8F014803536E}"/>
              </a:ext>
            </a:extLst>
          </p:cNvPr>
          <p:cNvSpPr/>
          <p:nvPr/>
        </p:nvSpPr>
        <p:spPr>
          <a:xfrm>
            <a:off x="3340443" y="1524000"/>
            <a:ext cx="2743200" cy="445638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E0E59A-014E-B348-B811-71DD1E96E3F9}"/>
              </a:ext>
            </a:extLst>
          </p:cNvPr>
          <p:cNvSpPr/>
          <p:nvPr/>
        </p:nvSpPr>
        <p:spPr>
          <a:xfrm>
            <a:off x="6102993" y="1524000"/>
            <a:ext cx="2855656" cy="4456386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FD070-3489-9C40-A878-57D3A8EF2D93}"/>
              </a:ext>
            </a:extLst>
          </p:cNvPr>
          <p:cNvSpPr txBox="1"/>
          <p:nvPr/>
        </p:nvSpPr>
        <p:spPr>
          <a:xfrm>
            <a:off x="4374292" y="1154668"/>
            <a:ext cx="91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t-2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65931-468C-E843-8C57-41B6D0736F8B}"/>
              </a:ext>
            </a:extLst>
          </p:cNvPr>
          <p:cNvSpPr txBox="1"/>
          <p:nvPr/>
        </p:nvSpPr>
        <p:spPr>
          <a:xfrm>
            <a:off x="7073356" y="1154668"/>
            <a:ext cx="82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t-1 day</a:t>
            </a:r>
          </a:p>
        </p:txBody>
      </p:sp>
    </p:spTree>
    <p:extLst>
      <p:ext uri="{BB962C8B-B14F-4D97-AF65-F5344CB8AC3E}">
        <p14:creationId xmlns:p14="http://schemas.microsoft.com/office/powerpoint/2010/main" val="316612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1506927" y="191680"/>
            <a:ext cx="9004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Application example 3: predicting house prices. Data from 23'000 houses in King County in US </a:t>
            </a:r>
          </a:p>
          <a:p>
            <a:pPr algn="ctr"/>
            <a:r>
              <a:rPr lang="en-DE" dirty="0"/>
              <a:t>between 2014 and 2015from Kaggle.com.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3AD95-9DF4-F242-9A95-4ACA0CE7ACAC}"/>
              </a:ext>
            </a:extLst>
          </p:cNvPr>
          <p:cNvSpPr/>
          <p:nvPr/>
        </p:nvSpPr>
        <p:spPr>
          <a:xfrm>
            <a:off x="2461054" y="1034646"/>
            <a:ext cx="7269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www.kaggle.com</a:t>
            </a:r>
            <a:r>
              <a:rPr lang="en-GB" dirty="0">
                <a:hlinkClick r:id="rId2"/>
              </a:rPr>
              <a:t>/datasets/</a:t>
            </a:r>
            <a:r>
              <a:rPr lang="en-GB" dirty="0" err="1">
                <a:hlinkClick r:id="rId2"/>
              </a:rPr>
              <a:t>harlfoxem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housesalesprediction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0BB47-0F15-D342-98B3-7EEFA6C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244" y="1418897"/>
            <a:ext cx="6377068" cy="4782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C0B55-CA7C-2945-ACA7-B0533151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96456" y="1531448"/>
            <a:ext cx="5981970" cy="44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69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763370" y="191680"/>
            <a:ext cx="10491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Application example 4: predicting El Nino Southern Oscillation (ENSO) with a 12 months of lead time.</a:t>
            </a:r>
          </a:p>
          <a:p>
            <a:pPr algn="ctr"/>
            <a:r>
              <a:rPr lang="en-DE" dirty="0"/>
              <a:t>ENSO is one of the dominant climate indicators and was shown to have a major impact on commodity prices.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3AD95-9DF4-F242-9A95-4ACA0CE7ACAC}"/>
              </a:ext>
            </a:extLst>
          </p:cNvPr>
          <p:cNvSpPr/>
          <p:nvPr/>
        </p:nvSpPr>
        <p:spPr>
          <a:xfrm>
            <a:off x="333633" y="1179214"/>
            <a:ext cx="117018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Data from </a:t>
            </a:r>
            <a:r>
              <a:rPr lang="en-GB" sz="1400" dirty="0" err="1"/>
              <a:t>Kitsios</a:t>
            </a:r>
            <a:r>
              <a:rPr lang="en-GB" sz="1400" dirty="0"/>
              <a:t> et- al. " Forecasting commodity returns by exploiting climate model forecasts of the El Niño Southern Oscillation" Environmental Data Science (2022), 1: e7, 1–16doi:10.1017/eds.2022.6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0BB47-0F15-D342-98B3-7EEFA6CB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91060"/>
            <a:ext cx="6377068" cy="4782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C0B55-CA7C-2945-ACA7-B0533151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96456" y="1939223"/>
            <a:ext cx="5981969" cy="44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1898579" y="191680"/>
            <a:ext cx="822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Synthetic example: piecewise-linear transformation f:R</a:t>
            </a:r>
            <a:r>
              <a:rPr lang="en-DE" baseline="30000" dirty="0"/>
              <a:t>N</a:t>
            </a:r>
            <a:r>
              <a:rPr lang="en-DE" dirty="0">
                <a:sym typeface="Wingdings" pitchFamily="2" charset="2"/>
              </a:rPr>
              <a:t>R</a:t>
            </a:r>
            <a:r>
              <a:rPr lang="en-DE" baseline="30000" dirty="0">
                <a:sym typeface="Wingdings" pitchFamily="2" charset="2"/>
              </a:rPr>
              <a:t>2</a:t>
            </a:r>
            <a:r>
              <a:rPr lang="en-DE" dirty="0"/>
              <a:t> of a 2D image of letter </a:t>
            </a:r>
            <a:r>
              <a:rPr lang="en-DE" b="1" dirty="0"/>
              <a:t>X</a:t>
            </a:r>
            <a:r>
              <a:rPr lang="en-DE" dirty="0"/>
              <a:t> </a:t>
            </a:r>
          </a:p>
          <a:p>
            <a:pPr algn="ctr"/>
            <a:r>
              <a:rPr lang="en-DE" dirty="0"/>
              <a:t>(hidden N dimensions without any image information) into a 2D image of letter </a:t>
            </a:r>
            <a:r>
              <a:rPr lang="en-DE" b="1" dirty="0"/>
              <a:t>Y 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3F3BACB-8ABA-5046-92B8-B4D41D8D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931290"/>
            <a:ext cx="10961649" cy="557675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2C561CB-E71C-954B-80A7-A82B6C12DF98}"/>
              </a:ext>
            </a:extLst>
          </p:cNvPr>
          <p:cNvSpPr/>
          <p:nvPr/>
        </p:nvSpPr>
        <p:spPr>
          <a:xfrm>
            <a:off x="5720576" y="3429000"/>
            <a:ext cx="602165" cy="2509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85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1898579" y="191680"/>
            <a:ext cx="822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Synthetic example: piecewise-linear transformation f:R</a:t>
            </a:r>
            <a:r>
              <a:rPr lang="en-DE" baseline="30000" dirty="0"/>
              <a:t>N</a:t>
            </a:r>
            <a:r>
              <a:rPr lang="en-DE" dirty="0">
                <a:sym typeface="Wingdings" pitchFamily="2" charset="2"/>
              </a:rPr>
              <a:t>R</a:t>
            </a:r>
            <a:r>
              <a:rPr lang="en-DE" baseline="30000" dirty="0">
                <a:sym typeface="Wingdings" pitchFamily="2" charset="2"/>
              </a:rPr>
              <a:t>2</a:t>
            </a:r>
            <a:r>
              <a:rPr lang="en-DE" dirty="0"/>
              <a:t> of a 2D image of letter </a:t>
            </a:r>
            <a:r>
              <a:rPr lang="en-DE" b="1" dirty="0"/>
              <a:t>X</a:t>
            </a:r>
            <a:r>
              <a:rPr lang="en-DE" dirty="0"/>
              <a:t> </a:t>
            </a:r>
          </a:p>
          <a:p>
            <a:pPr algn="ctr"/>
            <a:r>
              <a:rPr lang="en-DE" dirty="0"/>
              <a:t>(hidden N dimensions without any image information) into a 2D image of letter </a:t>
            </a:r>
            <a:r>
              <a:rPr lang="en-DE" b="1" dirty="0"/>
              <a:t>Y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EF07E-D619-E940-BB2A-7B8D741A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3482" y="1965402"/>
            <a:ext cx="5557024" cy="41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515E8-C86F-9043-AE5C-A6B6B20E7B34}"/>
              </a:ext>
            </a:extLst>
          </p:cNvPr>
          <p:cNvSpPr txBox="1"/>
          <p:nvPr/>
        </p:nvSpPr>
        <p:spPr>
          <a:xfrm>
            <a:off x="2338556" y="1596070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N=10, T=1000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6CF924-C6FF-9446-A145-08BC8E21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965402"/>
            <a:ext cx="5557024" cy="4167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DBE483-4976-5D40-9783-3EE4DAAF44A1}"/>
              </a:ext>
            </a:extLst>
          </p:cNvPr>
          <p:cNvSpPr txBox="1"/>
          <p:nvPr/>
        </p:nvSpPr>
        <p:spPr>
          <a:xfrm>
            <a:off x="7981074" y="159607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N=200, T=1000</a:t>
            </a:r>
          </a:p>
        </p:txBody>
      </p:sp>
    </p:spTree>
    <p:extLst>
      <p:ext uri="{BB962C8B-B14F-4D97-AF65-F5344CB8AC3E}">
        <p14:creationId xmlns:p14="http://schemas.microsoft.com/office/powerpoint/2010/main" val="109729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1898579" y="191680"/>
            <a:ext cx="822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Synthetic example: piecewise-linear transformation f:R</a:t>
            </a:r>
            <a:r>
              <a:rPr lang="en-DE" baseline="30000" dirty="0"/>
              <a:t>N</a:t>
            </a:r>
            <a:r>
              <a:rPr lang="en-DE" dirty="0">
                <a:sym typeface="Wingdings" pitchFamily="2" charset="2"/>
              </a:rPr>
              <a:t>R</a:t>
            </a:r>
            <a:r>
              <a:rPr lang="en-DE" baseline="30000" dirty="0">
                <a:sym typeface="Wingdings" pitchFamily="2" charset="2"/>
              </a:rPr>
              <a:t>2</a:t>
            </a:r>
            <a:r>
              <a:rPr lang="en-DE" dirty="0"/>
              <a:t> of a 2D image of letter </a:t>
            </a:r>
            <a:r>
              <a:rPr lang="en-DE" b="1" dirty="0"/>
              <a:t>X</a:t>
            </a:r>
            <a:r>
              <a:rPr lang="en-DE" dirty="0"/>
              <a:t> </a:t>
            </a:r>
          </a:p>
          <a:p>
            <a:pPr algn="ctr"/>
            <a:r>
              <a:rPr lang="en-DE" dirty="0"/>
              <a:t>(hidden N dimensions without any image information) into a 2D image of letter </a:t>
            </a:r>
            <a:r>
              <a:rPr lang="en-DE" b="1" dirty="0"/>
              <a:t>Y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EF07E-D619-E940-BB2A-7B8D741A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828236"/>
            <a:ext cx="6096000" cy="6075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515E8-C86F-9043-AE5C-A6B6B20E7B34}"/>
              </a:ext>
            </a:extLst>
          </p:cNvPr>
          <p:cNvSpPr txBox="1"/>
          <p:nvPr/>
        </p:nvSpPr>
        <p:spPr>
          <a:xfrm>
            <a:off x="2338556" y="748580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N=10, T=1000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6CF924-C6FF-9446-A145-08BC8E21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06050" y="824943"/>
            <a:ext cx="6158487" cy="6075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DBE483-4976-5D40-9783-3EE4DAAF44A1}"/>
              </a:ext>
            </a:extLst>
          </p:cNvPr>
          <p:cNvSpPr txBox="1"/>
          <p:nvPr/>
        </p:nvSpPr>
        <p:spPr>
          <a:xfrm>
            <a:off x="7981074" y="74858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N=200, T=1000</a:t>
            </a:r>
          </a:p>
        </p:txBody>
      </p:sp>
    </p:spTree>
    <p:extLst>
      <p:ext uri="{BB962C8B-B14F-4D97-AF65-F5344CB8AC3E}">
        <p14:creationId xmlns:p14="http://schemas.microsoft.com/office/powerpoint/2010/main" val="298037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375900" y="191680"/>
            <a:ext cx="11266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Application example 1: predicting dayly change of price (S</a:t>
            </a:r>
            <a:r>
              <a:rPr lang="en-DE" baseline="-25000" dirty="0"/>
              <a:t>t+1</a:t>
            </a:r>
            <a:r>
              <a:rPr lang="en-DE" dirty="0"/>
              <a:t>-S</a:t>
            </a:r>
            <a:r>
              <a:rPr lang="en-DE" baseline="-25000" dirty="0"/>
              <a:t>t</a:t>
            </a:r>
            <a:r>
              <a:rPr lang="en-DE" dirty="0"/>
              <a:t>) and its dependence</a:t>
            </a:r>
          </a:p>
          <a:p>
            <a:pPr algn="ctr"/>
            <a:r>
              <a:rPr lang="en-DE" dirty="0"/>
              <a:t> from previous days price changes (open, low, high, close) AND news proportion sentiments (positive, neutral, negative)</a:t>
            </a:r>
          </a:p>
          <a:p>
            <a:pPr algn="ctr"/>
            <a:r>
              <a:rPr lang="en-DE" dirty="0"/>
              <a:t>for dayly Apple Stock between 2006 and 2016. Data from Kaggle.com.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2CFEC8-ECDB-AA42-80E7-5774D94C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91" y="1115010"/>
            <a:ext cx="7935399" cy="3836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CCBBD-2848-D84A-9642-6263EEEA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52" y="4180727"/>
            <a:ext cx="6818816" cy="26772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0B5CD0-D8B3-EC47-8E37-178E26CCD969}"/>
              </a:ext>
            </a:extLst>
          </p:cNvPr>
          <p:cNvSpPr/>
          <p:nvPr/>
        </p:nvSpPr>
        <p:spPr>
          <a:xfrm>
            <a:off x="1182029" y="1905301"/>
            <a:ext cx="8329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4"/>
              </a:rPr>
              <a:t>https://www.kaggle.com/datasets/BidecInnovations/stock-price-and-news-realted-to-it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628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375900" y="191680"/>
            <a:ext cx="11266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Application example 1: predicting dayly change of price (S</a:t>
            </a:r>
            <a:r>
              <a:rPr lang="en-DE" baseline="-25000" dirty="0"/>
              <a:t>t+1</a:t>
            </a:r>
            <a:r>
              <a:rPr lang="en-DE" dirty="0"/>
              <a:t>-S</a:t>
            </a:r>
            <a:r>
              <a:rPr lang="en-DE" baseline="-25000" dirty="0"/>
              <a:t>t</a:t>
            </a:r>
            <a:r>
              <a:rPr lang="en-DE" dirty="0"/>
              <a:t>) and its dependence</a:t>
            </a:r>
          </a:p>
          <a:p>
            <a:pPr algn="ctr"/>
            <a:r>
              <a:rPr lang="en-DE" dirty="0"/>
              <a:t> from previous days price changes (open, low, high, close) AND news proportion sentiments (positive, neutral, negative)</a:t>
            </a:r>
          </a:p>
          <a:p>
            <a:pPr algn="ctr"/>
            <a:r>
              <a:rPr lang="en-DE" dirty="0"/>
              <a:t>for dayly Apple Stock between 2006 and 2016. Data from Kaggle.com.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D9F46-6850-C44C-8A39-60581128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0" y="1616926"/>
            <a:ext cx="5348265" cy="419285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83EF6AE-6098-1B40-91FE-3D2ED666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64" y="1527715"/>
            <a:ext cx="6326555" cy="44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3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375900" y="191680"/>
            <a:ext cx="11266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Application example 1: predicting dayly change of price (S</a:t>
            </a:r>
            <a:r>
              <a:rPr lang="en-DE" baseline="-25000" dirty="0"/>
              <a:t>t+1</a:t>
            </a:r>
            <a:r>
              <a:rPr lang="en-DE" dirty="0"/>
              <a:t>-S</a:t>
            </a:r>
            <a:r>
              <a:rPr lang="en-DE" baseline="-25000" dirty="0"/>
              <a:t>t</a:t>
            </a:r>
            <a:r>
              <a:rPr lang="en-DE" dirty="0"/>
              <a:t>) and its dependence</a:t>
            </a:r>
          </a:p>
          <a:p>
            <a:pPr algn="ctr"/>
            <a:r>
              <a:rPr lang="en-DE" dirty="0"/>
              <a:t> from previous days price changes (open, low, high, close) AND news proportion sentiments (positive, neutral, negative)</a:t>
            </a:r>
          </a:p>
          <a:p>
            <a:pPr algn="ctr"/>
            <a:r>
              <a:rPr lang="en-DE" dirty="0"/>
              <a:t>for dayly Apple Stock between 2006 and 2016. Data from Kaggle.com.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D9F46-6850-C44C-8A39-60581128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7862" y="1115010"/>
            <a:ext cx="7262685" cy="54470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76964C-2991-1D4A-97EC-EFEAA9EFC508}"/>
              </a:ext>
            </a:extLst>
          </p:cNvPr>
          <p:cNvSpPr/>
          <p:nvPr/>
        </p:nvSpPr>
        <p:spPr>
          <a:xfrm>
            <a:off x="3188739" y="6079967"/>
            <a:ext cx="6004688" cy="301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C509F-40EC-4B46-BEE1-6DFB787C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236" y="6073610"/>
            <a:ext cx="5455056" cy="19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490A7-BEA7-4746-A781-B60F7401A9FE}"/>
              </a:ext>
            </a:extLst>
          </p:cNvPr>
          <p:cNvSpPr txBox="1"/>
          <p:nvPr/>
        </p:nvSpPr>
        <p:spPr>
          <a:xfrm rot="16200000">
            <a:off x="984483" y="3244334"/>
            <a:ext cx="311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Feature weight W</a:t>
            </a:r>
            <a:r>
              <a:rPr lang="en-DE" baseline="-25000" dirty="0"/>
              <a:t>i </a:t>
            </a:r>
            <a:r>
              <a:rPr lang="en-DE" dirty="0"/>
              <a:t>from SPARTA</a:t>
            </a:r>
          </a:p>
        </p:txBody>
      </p:sp>
    </p:spTree>
    <p:extLst>
      <p:ext uri="{BB962C8B-B14F-4D97-AF65-F5344CB8AC3E}">
        <p14:creationId xmlns:p14="http://schemas.microsoft.com/office/powerpoint/2010/main" val="106066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375900" y="191680"/>
            <a:ext cx="11266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Application example 1: predicting dayly change of price (S</a:t>
            </a:r>
            <a:r>
              <a:rPr lang="en-DE" baseline="-25000" dirty="0"/>
              <a:t>t+1</a:t>
            </a:r>
            <a:r>
              <a:rPr lang="en-DE" dirty="0"/>
              <a:t>-S</a:t>
            </a:r>
            <a:r>
              <a:rPr lang="en-DE" baseline="-25000" dirty="0"/>
              <a:t>t</a:t>
            </a:r>
            <a:r>
              <a:rPr lang="en-DE" dirty="0"/>
              <a:t>) and its dependence</a:t>
            </a:r>
          </a:p>
          <a:p>
            <a:pPr algn="ctr"/>
            <a:r>
              <a:rPr lang="en-DE" dirty="0"/>
              <a:t> from previous days price changes (open, low, high, close) AND news proportion sentiments (positive, neutral, negative)</a:t>
            </a:r>
          </a:p>
          <a:p>
            <a:pPr algn="ctr"/>
            <a:r>
              <a:rPr lang="en-DE" dirty="0"/>
              <a:t>for dayly Apple Stock between 2006 and 2016. Data from Kaggle.com.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D9F46-6850-C44C-8A39-60581128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7862" y="1115010"/>
            <a:ext cx="7262684" cy="54470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76964C-2991-1D4A-97EC-EFEAA9EFC508}"/>
              </a:ext>
            </a:extLst>
          </p:cNvPr>
          <p:cNvSpPr/>
          <p:nvPr/>
        </p:nvSpPr>
        <p:spPr>
          <a:xfrm>
            <a:off x="3188739" y="6079967"/>
            <a:ext cx="6004688" cy="301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C509F-40EC-4B46-BEE1-6DFB787C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26" y="6065746"/>
            <a:ext cx="4984596" cy="177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490A7-BEA7-4746-A781-B60F7401A9FE}"/>
              </a:ext>
            </a:extLst>
          </p:cNvPr>
          <p:cNvSpPr txBox="1"/>
          <p:nvPr/>
        </p:nvSpPr>
        <p:spPr>
          <a:xfrm rot="16200000">
            <a:off x="454341" y="3105835"/>
            <a:ext cx="417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Coefficients  W</a:t>
            </a:r>
            <a:r>
              <a:rPr lang="en-DE" baseline="-25000" dirty="0"/>
              <a:t>i</a:t>
            </a:r>
            <a:r>
              <a:rPr lang="en-DE" dirty="0"/>
              <a:t>𝜆</a:t>
            </a:r>
            <a:r>
              <a:rPr lang="en-DE" baseline="-25000" dirty="0"/>
              <a:t>k,i </a:t>
            </a:r>
            <a:r>
              <a:rPr lang="en-DE" dirty="0"/>
              <a:t>from K piecewise linear </a:t>
            </a:r>
          </a:p>
          <a:p>
            <a:pPr algn="ctr"/>
            <a:r>
              <a:rPr lang="en-DE" dirty="0"/>
              <a:t>regrssions in SPARTA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A99F1-600B-6142-9E5C-D2059354A2CF}"/>
              </a:ext>
            </a:extLst>
          </p:cNvPr>
          <p:cNvSpPr txBox="1"/>
          <p:nvPr/>
        </p:nvSpPr>
        <p:spPr>
          <a:xfrm>
            <a:off x="3361098" y="6000815"/>
            <a:ext cx="847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3004657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672938" y="191680"/>
            <a:ext cx="1067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Application example 2: predicting interday absolut change of price of S&amp;P |S</a:t>
            </a:r>
            <a:r>
              <a:rPr lang="en-DE" baseline="-25000" dirty="0"/>
              <a:t>t</a:t>
            </a:r>
            <a:r>
              <a:rPr lang="en-DE" baseline="30000" dirty="0"/>
              <a:t>close</a:t>
            </a:r>
            <a:r>
              <a:rPr lang="en-DE" baseline="-25000" dirty="0"/>
              <a:t> </a:t>
            </a:r>
            <a:r>
              <a:rPr lang="en-DE" dirty="0"/>
              <a:t>–S</a:t>
            </a:r>
            <a:r>
              <a:rPr lang="en-DE" baseline="-25000" dirty="0"/>
              <a:t>t</a:t>
            </a:r>
            <a:r>
              <a:rPr lang="en-DE" baseline="30000" dirty="0"/>
              <a:t>open</a:t>
            </a:r>
            <a:r>
              <a:rPr lang="en-DE" dirty="0"/>
              <a:t>|. Data from Kaggle.com.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2B974-C42F-FA44-81A6-7368ED39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613"/>
            <a:ext cx="12192000" cy="21389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73AD95-9DF4-F242-9A95-4ACA0CE7ACAC}"/>
              </a:ext>
            </a:extLst>
          </p:cNvPr>
          <p:cNvSpPr/>
          <p:nvPr/>
        </p:nvSpPr>
        <p:spPr>
          <a:xfrm>
            <a:off x="2461054" y="1034646"/>
            <a:ext cx="7269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https://www.kaggle.com/datasets/sid321axn/gold-price-prediction-dataset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4031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5064</TotalTime>
  <Words>671</Words>
  <Application>Microsoft Macintosh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Susanne Gerber</dc:creator>
  <cp:lastModifiedBy>Susanne Gerber</cp:lastModifiedBy>
  <cp:revision>6</cp:revision>
  <dcterms:created xsi:type="dcterms:W3CDTF">2022-07-15T14:47:00Z</dcterms:created>
  <dcterms:modified xsi:type="dcterms:W3CDTF">2022-07-21T15:56:49Z</dcterms:modified>
</cp:coreProperties>
</file>